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2" r:id="rId4"/>
    <p:sldId id="267" r:id="rId5"/>
    <p:sldId id="270" r:id="rId6"/>
    <p:sldId id="258" r:id="rId7"/>
    <p:sldId id="266" r:id="rId8"/>
    <p:sldId id="263" r:id="rId9"/>
    <p:sldId id="268" r:id="rId10"/>
    <p:sldId id="264" r:id="rId11"/>
    <p:sldId id="269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B526-9F38-8743-B3CF-C3C16FEE0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2C504-7E13-9944-86CA-654BAE7D1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0DCA9-E6E9-CC45-A76F-9A476B7AB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0879-471E-5D43-BF30-91A59EDC73BE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FC376-64A4-A84C-9311-499229572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B1DE2-29A8-A549-ABEB-29C393B3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54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7618-51AD-C449-842B-E5DF09BE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6E2CA-E9E2-F44C-9E98-CA2EB1E85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F1076-E3F0-9348-890B-2DB4200D7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0879-471E-5D43-BF30-91A59EDC73BE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B20B6-1888-834C-91B5-B522DF05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2A37-FFDD-484C-9FCF-893229A6B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5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89AE68-FD3D-D34D-99C9-70F50248F4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7A2FC-017C-9942-BB69-0EEB1DD6B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21CD0-B3A6-BD40-AA19-A4C27D0B5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0879-471E-5D43-BF30-91A59EDC73BE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2A013-1F57-B249-86D9-60FBC78F7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B7DB9-DD12-F54B-9579-FFACFCB9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3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8E533-F34D-0547-8DE9-B682F31B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3B4E2-84DE-4C42-8944-16F34ABC1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D9688-1473-5A46-A080-9B32A1F92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0879-471E-5D43-BF30-91A59EDC73BE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9808B-F753-F444-8ADB-97C6EA29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F1302-FFD4-9C46-B009-F5675E60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85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4A94-7CC3-644A-9E44-620209E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81728-F9A5-5242-898E-AE4E5F444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32AE5-7A2C-DD4D-9FD4-559535B76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0879-471E-5D43-BF30-91A59EDC73BE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B763-F34E-B549-96C3-24A6E94FE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69269-8CD9-1149-9B7C-80939498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47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9A95-7370-494D-91E7-A33398C3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ED25E-0BA8-A243-8E5B-FA7A8CED34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4C52E-D4DC-1C48-A33C-DEB593970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6AD69-7271-EE4F-BA57-3E7A5EDE0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0879-471E-5D43-BF30-91A59EDC73BE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14332-0F99-2B4C-8405-8513111D8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FD3FC-4615-2341-86FF-E0D72FF6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3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DEB5-82EA-1944-857F-3791669D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3A960-2319-604D-B48B-347708387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09332-486D-E34F-A008-23F23EB2C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98F747-BC0C-2A44-AF8B-A1DAF0313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F8D64-EC57-C840-9E01-2FC06C786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958A67-EDC0-0F4E-B52B-C1A780371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0879-471E-5D43-BF30-91A59EDC73BE}" type="datetimeFigureOut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789F2F-D214-EC4D-80D0-831483837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F9EB3-FF81-344D-BB21-5A4770C0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85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9536E-29D0-9B4B-8EC9-B3A9945D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D1645E-9F70-3848-BF17-7B8698EA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0879-471E-5D43-BF30-91A59EDC73BE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1003F-ABB6-DF4C-8E88-E0EFE9FB8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C7AE8-2630-3542-9528-84E6125D8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68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C02FAC-5D58-C348-A4EA-1953ACA5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0879-471E-5D43-BF30-91A59EDC73BE}" type="datetimeFigureOut">
              <a:rPr lang="en-US" smtClean="0"/>
              <a:t>4/6/20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F6E271-5BB9-EB49-A4FB-A4AE8655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7972B-EC58-9B43-9FF5-833E15F82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61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7969-1C15-9A45-87BF-FFCF08EF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93B12-F6D3-2649-A799-55B78B4A6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9F711-69FE-D245-8630-FC84B8224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0BC76-D50A-0142-A16C-73EF6CFAB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0879-471E-5D43-BF30-91A59EDC73BE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E6518-F05E-E94B-AC31-6B26F6213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EA5EF-8B7A-1542-97D9-21E613EA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65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328F-9CC1-2A4E-BCCB-066FB013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0AA048-BD47-C140-A325-51C8A4E16E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54986-EE35-2B4A-9816-8D98FAC83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FDC51-EA78-134F-8AD1-2343C5C64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0879-471E-5D43-BF30-91A59EDC73BE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16DCB-9508-8948-B062-0369AF71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EEE97-34DD-B948-B012-B6E9E27D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8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1157B6-9DFC-094E-BCB8-B03DBCB42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FACE2-60DD-5445-8CF4-C76A04535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7A23B-1C07-FD41-8281-71CDD83A6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90879-471E-5D43-BF30-91A59EDC73BE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3C5D6-BE8E-D548-B34C-395E8C3F5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F0B21-5A57-C04B-8CE1-383F39F16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82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7845-B80E-7443-8478-4E602E5A2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8819" y="-787400"/>
            <a:ext cx="9144000" cy="2387600"/>
          </a:xfrm>
        </p:spPr>
        <p:txBody>
          <a:bodyPr/>
          <a:lstStyle/>
          <a:p>
            <a:r>
              <a:rPr lang="en-US" dirty="0"/>
              <a:t>CCBR1032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9B4FB1-FD88-E84A-B95F-B0D870B4F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7674" y="1600200"/>
            <a:ext cx="9144000" cy="1655762"/>
          </a:xfrm>
        </p:spPr>
        <p:txBody>
          <a:bodyPr/>
          <a:lstStyle/>
          <a:p>
            <a:r>
              <a:rPr lang="en-US" dirty="0"/>
              <a:t>Da and Vishal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DCCF12-E2B1-A44A-A8F5-07941E218446}"/>
              </a:ext>
            </a:extLst>
          </p:cNvPr>
          <p:cNvSpPr/>
          <p:nvPr/>
        </p:nvSpPr>
        <p:spPr>
          <a:xfrm>
            <a:off x="1153633" y="3110637"/>
            <a:ext cx="96206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Our goal is to use RNA sequencing to investigate the expression changes in pathways such as DNA damage, DNA repair, cell cycle signaling, and apoptosis after treatment with a drug combination. We are using established and patient-derived human glioblastoma (brain tumor) cell lines, and treating with a drug combination that induces DNA damage, cell cycle arrest, and apoptosis. Additionally, RNA-Seq would also allow us to observe expression changes in additional pathways which could lead to identification of novel mechanisms of drug action, which we are interested in as well.</a:t>
            </a:r>
          </a:p>
        </p:txBody>
      </p:sp>
    </p:spTree>
    <p:extLst>
      <p:ext uri="{BB962C8B-B14F-4D97-AF65-F5344CB8AC3E}">
        <p14:creationId xmlns:p14="http://schemas.microsoft.com/office/powerpoint/2010/main" val="790046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98B62E-BC8E-6E4E-9B07-1DB9C4797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0" y="648830"/>
            <a:ext cx="9135384" cy="6028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D2043-A35A-4942-9EC2-976BFE1CD0DF}"/>
              </a:ext>
            </a:extLst>
          </p:cNvPr>
          <p:cNvSpPr txBox="1"/>
          <p:nvPr/>
        </p:nvSpPr>
        <p:spPr>
          <a:xfrm>
            <a:off x="10030819" y="5285840"/>
            <a:ext cx="25234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Gene differential expression</a:t>
            </a:r>
          </a:p>
          <a:p>
            <a:r>
              <a:rPr lang="en-US" sz="1300" dirty="0"/>
              <a:t>P value &lt; 0.05</a:t>
            </a:r>
          </a:p>
          <a:p>
            <a:endParaRPr lang="en-US" sz="1300" dirty="0"/>
          </a:p>
          <a:p>
            <a:r>
              <a:rPr lang="en-US" sz="1300" dirty="0"/>
              <a:t>Red: up-regulated</a:t>
            </a:r>
          </a:p>
          <a:p>
            <a:r>
              <a:rPr lang="en-US" sz="1300" dirty="0"/>
              <a:t>Green: down-regulated</a:t>
            </a:r>
          </a:p>
          <a:p>
            <a:endParaRPr lang="en-US" sz="13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59BC2B-E281-E641-A9D8-41C1372C3C20}"/>
              </a:ext>
            </a:extLst>
          </p:cNvPr>
          <p:cNvSpPr/>
          <p:nvPr/>
        </p:nvSpPr>
        <p:spPr>
          <a:xfrm>
            <a:off x="1538177" y="279498"/>
            <a:ext cx="8796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visualizing “a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poptosis</a:t>
            </a:r>
            <a:r>
              <a:rPr lang="en-US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 pathway, enriched in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LMP.Olap_827 - Ctrl_827 KEGG GSEA </a:t>
            </a:r>
          </a:p>
        </p:txBody>
      </p:sp>
    </p:spTree>
    <p:extLst>
      <p:ext uri="{BB962C8B-B14F-4D97-AF65-F5344CB8AC3E}">
        <p14:creationId xmlns:p14="http://schemas.microsoft.com/office/powerpoint/2010/main" val="3623439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91F10F-75E4-5943-815E-64B9C44E5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527" y="279400"/>
            <a:ext cx="7670800" cy="629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821152-FE48-BB4B-ACBA-6F356A173B0A}"/>
              </a:ext>
            </a:extLst>
          </p:cNvPr>
          <p:cNvSpPr/>
          <p:nvPr/>
        </p:nvSpPr>
        <p:spPr>
          <a:xfrm>
            <a:off x="615917" y="1516477"/>
            <a:ext cx="78157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LMP.Olap_Ctrl_602 </a:t>
            </a:r>
          </a:p>
          <a:p>
            <a:r>
              <a:rPr lang="en-US" dirty="0"/>
              <a:t>KEGG </a:t>
            </a:r>
            <a:r>
              <a:rPr lang="en-US" dirty="0" err="1"/>
              <a:t>pathview</a:t>
            </a:r>
            <a:r>
              <a:rPr lang="en-US" dirty="0"/>
              <a:t>: </a:t>
            </a:r>
          </a:p>
          <a:p>
            <a:r>
              <a:rPr lang="en-US" dirty="0"/>
              <a:t>nucleotide excision repair</a:t>
            </a:r>
          </a:p>
        </p:txBody>
      </p:sp>
    </p:spTree>
    <p:extLst>
      <p:ext uri="{BB962C8B-B14F-4D97-AF65-F5344CB8AC3E}">
        <p14:creationId xmlns:p14="http://schemas.microsoft.com/office/powerpoint/2010/main" val="100772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BBD36C-4D61-FF42-B66A-322F08BB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1" y="2317437"/>
            <a:ext cx="3705578" cy="2133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7288C0-1F40-9F44-8C35-0074F98C2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069" y="2223924"/>
            <a:ext cx="3904735" cy="2332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D6704A-E4A7-8047-AF6E-5651EB285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804" y="2225809"/>
            <a:ext cx="4065373" cy="2318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4352C6-1C8E-5845-A04B-4CDF6EE3F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" y="4656691"/>
            <a:ext cx="3731495" cy="2133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3A2795-B55A-414D-B306-9348C9D84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9217" y="4635273"/>
            <a:ext cx="3904735" cy="2176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2C680-3222-FC4E-8585-80927B05F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0122" y="4585924"/>
            <a:ext cx="3904735" cy="2275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973E68-B57C-8C43-9B66-C31D2D6086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809" y="4829"/>
            <a:ext cx="3804878" cy="22083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B75139-4368-974D-B944-D103BE551646}"/>
              </a:ext>
            </a:extLst>
          </p:cNvPr>
          <p:cNvSpPr txBox="1"/>
          <p:nvPr/>
        </p:nvSpPr>
        <p:spPr>
          <a:xfrm>
            <a:off x="1475087" y="179447"/>
            <a:ext cx="2224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Before </a:t>
            </a:r>
            <a:r>
              <a:rPr lang="en-US" sz="1200" dirty="0" err="1"/>
              <a:t>RUVg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D93AE2-DEE2-1041-964B-FDDF96E8C7C6}"/>
              </a:ext>
            </a:extLst>
          </p:cNvPr>
          <p:cNvSpPr txBox="1"/>
          <p:nvPr/>
        </p:nvSpPr>
        <p:spPr>
          <a:xfrm>
            <a:off x="426823" y="2145126"/>
            <a:ext cx="5066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After </a:t>
            </a:r>
            <a:r>
              <a:rPr lang="en-US" sz="1200" dirty="0" err="1"/>
              <a:t>RUVg</a:t>
            </a:r>
            <a:r>
              <a:rPr lang="en-US" sz="1200" dirty="0"/>
              <a:t> (200 genes with largest </a:t>
            </a:r>
            <a:r>
              <a:rPr lang="en-US" sz="1200" dirty="0" err="1"/>
              <a:t>Pvalue</a:t>
            </a:r>
            <a:r>
              <a:rPr lang="en-US" sz="1200" dirty="0"/>
              <a:t> as control)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D2A22D-5702-3848-922E-C8EB53811C16}"/>
              </a:ext>
            </a:extLst>
          </p:cNvPr>
          <p:cNvSpPr txBox="1"/>
          <p:nvPr/>
        </p:nvSpPr>
        <p:spPr>
          <a:xfrm>
            <a:off x="4566364" y="2089512"/>
            <a:ext cx="5066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After </a:t>
            </a:r>
            <a:r>
              <a:rPr lang="en-US" sz="1200" dirty="0" err="1"/>
              <a:t>RUVg</a:t>
            </a:r>
            <a:r>
              <a:rPr lang="en-US" sz="1200" dirty="0"/>
              <a:t> (500 genes with largest </a:t>
            </a:r>
            <a:r>
              <a:rPr lang="en-US" sz="1200" dirty="0" err="1"/>
              <a:t>Pvalue</a:t>
            </a:r>
            <a:r>
              <a:rPr lang="en-US" sz="12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C4CBC4-2BFC-EF43-975D-E8511FB475E5}"/>
              </a:ext>
            </a:extLst>
          </p:cNvPr>
          <p:cNvSpPr txBox="1"/>
          <p:nvPr/>
        </p:nvSpPr>
        <p:spPr>
          <a:xfrm>
            <a:off x="8556553" y="2086367"/>
            <a:ext cx="5066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After </a:t>
            </a:r>
            <a:r>
              <a:rPr lang="en-US" sz="1200" dirty="0" err="1"/>
              <a:t>RUVg</a:t>
            </a:r>
            <a:r>
              <a:rPr lang="en-US" sz="1200" dirty="0"/>
              <a:t> (1500 genes with largest </a:t>
            </a:r>
            <a:r>
              <a:rPr lang="en-US" sz="1200" dirty="0" err="1"/>
              <a:t>Pvalue</a:t>
            </a:r>
            <a:r>
              <a:rPr lang="en-US" sz="1200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422E7-6C4A-CF4A-B698-037E41222987}"/>
              </a:ext>
            </a:extLst>
          </p:cNvPr>
          <p:cNvSpPr txBox="1"/>
          <p:nvPr/>
        </p:nvSpPr>
        <p:spPr>
          <a:xfrm>
            <a:off x="775888" y="4484885"/>
            <a:ext cx="5066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After </a:t>
            </a:r>
            <a:r>
              <a:rPr lang="en-US" sz="1200" dirty="0" err="1"/>
              <a:t>RUVg</a:t>
            </a:r>
            <a:r>
              <a:rPr lang="en-US" sz="1200" dirty="0"/>
              <a:t> (3000 genes with largest </a:t>
            </a:r>
            <a:r>
              <a:rPr lang="en-US" sz="1200" dirty="0" err="1"/>
              <a:t>Pvalue</a:t>
            </a:r>
            <a:r>
              <a:rPr lang="en-US" sz="12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30A66B-CCD9-9549-A9E4-78BDB1601F27}"/>
              </a:ext>
            </a:extLst>
          </p:cNvPr>
          <p:cNvSpPr txBox="1"/>
          <p:nvPr/>
        </p:nvSpPr>
        <p:spPr>
          <a:xfrm>
            <a:off x="4394893" y="4459192"/>
            <a:ext cx="5066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After </a:t>
            </a:r>
            <a:r>
              <a:rPr lang="en-US" sz="1200" dirty="0" err="1"/>
              <a:t>RUVg</a:t>
            </a:r>
            <a:r>
              <a:rPr lang="en-US" sz="1200" dirty="0"/>
              <a:t> (13000 genes with largest </a:t>
            </a:r>
            <a:r>
              <a:rPr lang="en-US" sz="1200" dirty="0" err="1"/>
              <a:t>Pvalue</a:t>
            </a:r>
            <a:r>
              <a:rPr lang="en-US" sz="12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38B6ED-B39D-6841-8FB6-9EDA5285EA41}"/>
              </a:ext>
            </a:extLst>
          </p:cNvPr>
          <p:cNvSpPr txBox="1"/>
          <p:nvPr/>
        </p:nvSpPr>
        <p:spPr>
          <a:xfrm>
            <a:off x="8636871" y="4447424"/>
            <a:ext cx="5066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After </a:t>
            </a:r>
            <a:r>
              <a:rPr lang="en-US" sz="1200" dirty="0" err="1"/>
              <a:t>RUVg</a:t>
            </a:r>
            <a:r>
              <a:rPr lang="en-US" sz="1200" dirty="0"/>
              <a:t> (100 genes with </a:t>
            </a:r>
            <a:r>
              <a:rPr lang="en-US" sz="1200" dirty="0" err="1"/>
              <a:t>smalles</a:t>
            </a:r>
            <a:r>
              <a:rPr lang="en-US" sz="1200" dirty="0"/>
              <a:t> </a:t>
            </a:r>
            <a:r>
              <a:rPr lang="en-US" sz="1200" dirty="0" err="1"/>
              <a:t>Pvalue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742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A66042-0921-D34F-822A-EB2CE1AF3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077" y="805825"/>
            <a:ext cx="5796923" cy="58496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782C36-6E11-4D41-A897-BE0F73B52488}"/>
              </a:ext>
            </a:extLst>
          </p:cNvPr>
          <p:cNvSpPr txBox="1"/>
          <p:nvPr/>
        </p:nvSpPr>
        <p:spPr>
          <a:xfrm>
            <a:off x="8712566" y="542260"/>
            <a:ext cx="323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GSC923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CEFC4A-FA53-0F47-B636-E6412F25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37" y="726926"/>
            <a:ext cx="5885263" cy="5946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DBC835-359C-0041-A3FB-0FEACFE7D3DD}"/>
              </a:ext>
            </a:extLst>
          </p:cNvPr>
          <p:cNvSpPr txBox="1"/>
          <p:nvPr/>
        </p:nvSpPr>
        <p:spPr>
          <a:xfrm>
            <a:off x="2863702" y="497606"/>
            <a:ext cx="323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GSC827</a:t>
            </a:r>
          </a:p>
        </p:txBody>
      </p:sp>
    </p:spTree>
    <p:extLst>
      <p:ext uri="{BB962C8B-B14F-4D97-AF65-F5344CB8AC3E}">
        <p14:creationId xmlns:p14="http://schemas.microsoft.com/office/powerpoint/2010/main" val="3852528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B9B4B1-FE11-CE48-B1D1-9F78ED7A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24" y="1102497"/>
            <a:ext cx="5600537" cy="56442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FE9B78-70B8-5847-AFCC-FE14C3BF40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3"/>
          <a:stretch/>
        </p:blipFill>
        <p:spPr>
          <a:xfrm>
            <a:off x="6343055" y="1076142"/>
            <a:ext cx="5729495" cy="56830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4CB082-F36C-4D4C-B4C6-F21FA842C299}"/>
              </a:ext>
            </a:extLst>
          </p:cNvPr>
          <p:cNvSpPr txBox="1"/>
          <p:nvPr/>
        </p:nvSpPr>
        <p:spPr>
          <a:xfrm>
            <a:off x="2860158" y="706810"/>
            <a:ext cx="160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SF10417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0E308-F15C-D142-9CCD-ADEC401FBD62}"/>
              </a:ext>
            </a:extLst>
          </p:cNvPr>
          <p:cNvSpPr txBox="1"/>
          <p:nvPr/>
        </p:nvSpPr>
        <p:spPr>
          <a:xfrm>
            <a:off x="8934893" y="706810"/>
            <a:ext cx="160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SF10602</a:t>
            </a:r>
          </a:p>
        </p:txBody>
      </p:sp>
    </p:spTree>
    <p:extLst>
      <p:ext uri="{BB962C8B-B14F-4D97-AF65-F5344CB8AC3E}">
        <p14:creationId xmlns:p14="http://schemas.microsoft.com/office/powerpoint/2010/main" val="2116584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80D6DDF-247B-484B-853B-6937F135A985}"/>
              </a:ext>
            </a:extLst>
          </p:cNvPr>
          <p:cNvSpPr/>
          <p:nvPr/>
        </p:nvSpPr>
        <p:spPr>
          <a:xfrm>
            <a:off x="590900" y="889843"/>
            <a:ext cx="670303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Contrast: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Ola – Ctrl(</a:t>
            </a:r>
            <a:r>
              <a:rPr lang="en-US" dirty="0" err="1"/>
              <a:t>Olaparib</a:t>
            </a:r>
            <a:r>
              <a:rPr lang="en-US" dirty="0"/>
              <a:t> Vs. Control): GSC923(GSC827, SF10417, SF10602)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LMP – Ctrl(LMP400 Vs. Control): GSC923(GSC827, SF10417, SF10602)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LMP.Olap</a:t>
            </a:r>
            <a:r>
              <a:rPr lang="en-US" dirty="0"/>
              <a:t> - Ctrl(LMP400+Olaparib Vs. Control): GSC923(GSC827, SF10417, SF10602)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LMP.Olap</a:t>
            </a:r>
            <a:r>
              <a:rPr lang="en-US" dirty="0"/>
              <a:t> – Ola(LMP400+Olaparib Vs. </a:t>
            </a:r>
            <a:r>
              <a:rPr lang="en-US" dirty="0" err="1"/>
              <a:t>Olaparib</a:t>
            </a:r>
            <a:r>
              <a:rPr lang="en-US" dirty="0"/>
              <a:t>): GSC923(GSC827, SF10417, SF10602)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LMP.Olap</a:t>
            </a:r>
            <a:r>
              <a:rPr lang="en-US" dirty="0"/>
              <a:t> – LMP(LMP400+Olaparib Vs. LMP400): </a:t>
            </a:r>
          </a:p>
          <a:p>
            <a:r>
              <a:rPr lang="en-US" dirty="0"/>
              <a:t>      GSC923(GSC827,   SF10417, SF10602)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treated-Ctrl(</a:t>
            </a:r>
            <a:r>
              <a:rPr lang="en-US" dirty="0" err="1"/>
              <a:t>Olaparib</a:t>
            </a:r>
            <a:r>
              <a:rPr lang="en-US" dirty="0"/>
              <a:t>, LMP400, LMP400+Olaparib Vs. Control): </a:t>
            </a:r>
          </a:p>
          <a:p>
            <a:r>
              <a:rPr lang="en-US" dirty="0"/>
              <a:t>      GSC923(GSC827, SF10417, SF10602)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79825-03FA-AA44-84B6-52B458CD56CC}"/>
              </a:ext>
            </a:extLst>
          </p:cNvPr>
          <p:cNvSpPr/>
          <p:nvPr/>
        </p:nvSpPr>
        <p:spPr>
          <a:xfrm>
            <a:off x="8711610" y="-186255"/>
            <a:ext cx="6096000" cy="784830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- Ola_417-Ctrl_417 : 0</a:t>
            </a:r>
          </a:p>
          <a:p>
            <a:r>
              <a:rPr lang="en-US" dirty="0"/>
              <a:t>- Ola_602-Ctrl_602 : 15</a:t>
            </a:r>
          </a:p>
          <a:p>
            <a:r>
              <a:rPr lang="en-US" dirty="0"/>
              <a:t>- Ola_827-Ctrl_827 : 0</a:t>
            </a:r>
          </a:p>
          <a:p>
            <a:r>
              <a:rPr lang="en-US" dirty="0"/>
              <a:t>- Ola_923-Ctrl_923 : 1</a:t>
            </a:r>
          </a:p>
          <a:p>
            <a:endParaRPr lang="en-US" dirty="0"/>
          </a:p>
          <a:p>
            <a:r>
              <a:rPr lang="en-US" dirty="0"/>
              <a:t>- LMP_417-Ctrl_417 : 0</a:t>
            </a:r>
          </a:p>
          <a:p>
            <a:r>
              <a:rPr lang="en-US" dirty="0"/>
              <a:t>- LMP_602-Ctrl_602 : 41</a:t>
            </a:r>
          </a:p>
          <a:p>
            <a:r>
              <a:rPr lang="en-US" dirty="0"/>
              <a:t>- LMP_827-Ctrl_827 : 0</a:t>
            </a:r>
          </a:p>
          <a:p>
            <a:r>
              <a:rPr lang="en-US" dirty="0"/>
              <a:t>- LMP_923-Ctrl_923 : 38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- LMP.Olap_417-Ctrl_417 : 0</a:t>
            </a:r>
          </a:p>
          <a:p>
            <a:r>
              <a:rPr lang="en-US" dirty="0"/>
              <a:t>- LMP.Olap_602-Ctrl_602 : 88</a:t>
            </a:r>
          </a:p>
          <a:p>
            <a:r>
              <a:rPr lang="en-US" dirty="0"/>
              <a:t>- LMP.Olap_827-Ctrl_827 : 0</a:t>
            </a:r>
          </a:p>
          <a:p>
            <a:r>
              <a:rPr lang="en-US" dirty="0"/>
              <a:t>- LMP.Olap_923-Ctrl_923 : 415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- LMP.Olap_417-LMP_417 : 0</a:t>
            </a:r>
          </a:p>
          <a:p>
            <a:r>
              <a:rPr lang="en-US" dirty="0"/>
              <a:t>- LMP.Olap_602-LMP_602 : 23</a:t>
            </a:r>
          </a:p>
          <a:p>
            <a:r>
              <a:rPr lang="en-US" dirty="0"/>
              <a:t>- LMP.Olap_923-LMP_923 : 68</a:t>
            </a:r>
          </a:p>
          <a:p>
            <a:r>
              <a:rPr lang="en-US" dirty="0"/>
              <a:t>- LMP.Olap_827-LMP_827 : 0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- LMP.Olap_417-Ola_417 : 0</a:t>
            </a:r>
          </a:p>
          <a:p>
            <a:r>
              <a:rPr lang="en-US" dirty="0"/>
              <a:t>- LMP.Olap_602-Ola_602 : 82</a:t>
            </a:r>
          </a:p>
          <a:p>
            <a:r>
              <a:rPr lang="en-US" dirty="0"/>
              <a:t>- LMP.Olap_827-Ola_827 : 41</a:t>
            </a:r>
          </a:p>
          <a:p>
            <a:r>
              <a:rPr lang="en-US" dirty="0"/>
              <a:t>- LMP.Olap_923-Ola_923 : 222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09E12D-1795-7E47-AC3C-BECB8B9916F2}"/>
              </a:ext>
            </a:extLst>
          </p:cNvPr>
          <p:cNvSpPr/>
          <p:nvPr/>
        </p:nvSpPr>
        <p:spPr>
          <a:xfrm>
            <a:off x="7878726" y="86464"/>
            <a:ext cx="742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DEGs:</a:t>
            </a:r>
          </a:p>
        </p:txBody>
      </p:sp>
    </p:spTree>
    <p:extLst>
      <p:ext uri="{BB962C8B-B14F-4D97-AF65-F5344CB8AC3E}">
        <p14:creationId xmlns:p14="http://schemas.microsoft.com/office/powerpoint/2010/main" val="3978714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594A7D-1123-F84E-8DE3-F294B5CCB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53" y="609600"/>
            <a:ext cx="10414000" cy="621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9314F5-26FF-C044-A87B-B6258CAB7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77" y="148856"/>
            <a:ext cx="787104" cy="9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8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0C205F-1DA7-E645-841C-17FE6E22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950" y="312396"/>
            <a:ext cx="3631393" cy="31333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8F01F5-FDFE-DB45-B0AE-1454D6E18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254" y="3346708"/>
            <a:ext cx="3725517" cy="3198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8787A5-AE80-1E40-9DA8-E74C0DE8B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012" y="270699"/>
            <a:ext cx="3631393" cy="3149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5CBAD5-3BA8-F64C-BED2-3EE4DC065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012" y="3357939"/>
            <a:ext cx="3725517" cy="32293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A548BE-FE44-AB41-BCD5-61AAC92607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059" y="3273825"/>
            <a:ext cx="3828104" cy="33134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413048D-B22D-6846-8725-CACE06E8D7AD}"/>
              </a:ext>
            </a:extLst>
          </p:cNvPr>
          <p:cNvSpPr/>
          <p:nvPr/>
        </p:nvSpPr>
        <p:spPr>
          <a:xfrm>
            <a:off x="152995" y="534102"/>
            <a:ext cx="42691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significant DEGs:</a:t>
            </a:r>
          </a:p>
          <a:p>
            <a:r>
              <a:rPr lang="en-US" dirty="0"/>
              <a:t>log2 &gt; 1 or &lt; -1; -log10FDR &gt; 1.3 (FDR&lt;0.05)</a:t>
            </a:r>
          </a:p>
        </p:txBody>
      </p:sp>
    </p:spTree>
    <p:extLst>
      <p:ext uri="{BB962C8B-B14F-4D97-AF65-F5344CB8AC3E}">
        <p14:creationId xmlns:p14="http://schemas.microsoft.com/office/powerpoint/2010/main" val="2950181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13E722-5F6A-0448-831E-96128A9D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28" y="3940746"/>
            <a:ext cx="4032310" cy="2159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79B4F-623E-F747-8D60-146BE7E58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45" y="3891690"/>
            <a:ext cx="4032310" cy="2155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289991-6D61-A841-B396-33FD0B9B7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718" y="3835174"/>
            <a:ext cx="3986281" cy="2268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9734C0-E98E-7443-957F-0E0E1BF85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043" y="1460409"/>
            <a:ext cx="4007675" cy="2268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F2BCA-B1E3-FB40-B90C-C7B589B30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6028" y="1525401"/>
            <a:ext cx="4032309" cy="21381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786963-D5C8-CA42-9572-CC28935C0A53}"/>
              </a:ext>
            </a:extLst>
          </p:cNvPr>
          <p:cNvSpPr/>
          <p:nvPr/>
        </p:nvSpPr>
        <p:spPr>
          <a:xfrm>
            <a:off x="3870416" y="573039"/>
            <a:ext cx="3983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overlap of DEGs for each drug treatment</a:t>
            </a:r>
          </a:p>
        </p:txBody>
      </p:sp>
    </p:spTree>
    <p:extLst>
      <p:ext uri="{BB962C8B-B14F-4D97-AF65-F5344CB8AC3E}">
        <p14:creationId xmlns:p14="http://schemas.microsoft.com/office/powerpoint/2010/main" val="384118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3DCBD1-829F-5D48-A218-4FAC41F20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450" y="2392326"/>
            <a:ext cx="5836960" cy="34024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B70102-AD8F-4F41-AED3-904615F92608}"/>
              </a:ext>
            </a:extLst>
          </p:cNvPr>
          <p:cNvSpPr/>
          <p:nvPr/>
        </p:nvSpPr>
        <p:spPr>
          <a:xfrm>
            <a:off x="4217581" y="601591"/>
            <a:ext cx="118446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GSEA selected significant pathways for</a:t>
            </a:r>
          </a:p>
          <a:p>
            <a:r>
              <a:rPr lang="en-US" dirty="0" err="1"/>
              <a:t>e.g</a:t>
            </a:r>
            <a:r>
              <a:rPr lang="en-US" dirty="0"/>
              <a:t>  LMP.Olap_827 - Ctrl_827 Biological process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58BB7C-4C16-B648-8783-5293F7ECE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0" y="1700636"/>
            <a:ext cx="6053695" cy="43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22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432992-CDF7-C94B-9F10-578E29F9F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645" y="2209504"/>
            <a:ext cx="6404355" cy="3723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4A549F-87EB-0949-976A-73334BC2B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52" y="2094612"/>
            <a:ext cx="5846844" cy="37234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A382EF-E78F-314B-B39F-177F6A2232A2}"/>
              </a:ext>
            </a:extLst>
          </p:cNvPr>
          <p:cNvSpPr/>
          <p:nvPr/>
        </p:nvSpPr>
        <p:spPr>
          <a:xfrm>
            <a:off x="2105247" y="767063"/>
            <a:ext cx="95374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GSEA selected significant pathways and the genes involved in these pathways, </a:t>
            </a:r>
          </a:p>
          <a:p>
            <a:r>
              <a:rPr lang="en-US" dirty="0" err="1"/>
              <a:t>e.g</a:t>
            </a:r>
            <a:r>
              <a:rPr lang="en-US" dirty="0"/>
              <a:t>  LMP.Olap_827 - Ctrl_827 Biological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82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4437</TotalTime>
  <Words>593</Words>
  <Application>Microsoft Macintosh PowerPoint</Application>
  <PresentationFormat>Widescreen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CCBR1032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Yin, Da (NIH/NCI) [C]</dc:creator>
  <cp:lastModifiedBy>Yin, Da (NIH/NCI) [C]</cp:lastModifiedBy>
  <cp:revision>28</cp:revision>
  <dcterms:created xsi:type="dcterms:W3CDTF">2020-04-02T01:55:32Z</dcterms:created>
  <dcterms:modified xsi:type="dcterms:W3CDTF">2020-04-08T03:20:53Z</dcterms:modified>
</cp:coreProperties>
</file>